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93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 rtl="0"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 varScale="1">
        <p:scale>
          <a:sx n="103" d="100"/>
          <a:sy n="103" d="100"/>
        </p:scale>
        <p:origin x="13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5B3A9B8-6F32-4649-AF20-6DD94D222E5A}" type="datetime1">
              <a:rPr lang="it-IT" smtClean="0"/>
              <a:t>11/02/2022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F3C11-10E2-4B8D-82B7-15105FC12F23}" type="datetime1">
              <a:rPr lang="it-IT" smtClean="0"/>
              <a:pPr/>
              <a:t>11/02/2022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8E0B02F7-6D17-4492-BF12-CBAC4BC1061B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3" name="Connettore diritto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EF5B42-C6ED-4FD9-B0C1-31D6B6DC7824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CDD87C-3B38-49B8-8EC3-F8AA1CE842B4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7" name="Connettore diritto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6CC289-2ABA-4EA1-A2D9-DAA099C04960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6E6C72-ECDB-40C1-8EFA-B89F3F862EC7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12" name="Connettore diritto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6A2A5D-16C9-4EDF-89DB-C696DDBD5C17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3A8212-EEAF-4345-8F7C-3439EC36ECF9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D1C3B7-8612-42C5-AB74-7487960E1A5C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F733B8-6277-44D7-AA56-94B0F7728270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645763-E9E6-4BCA-8B31-669EC82A09AA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020BD6-2059-461D-8F11-8A3FADC0F710}" type="datetime1">
              <a:rPr lang="it-IT" noProof="0" smtClean="0"/>
              <a:t>11/02/2022</a:t>
            </a:fld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FBF99061-E51A-4AB1-9AAA-0328EEE44038}" type="datetime1">
              <a:rPr lang="it-IT" noProof="0" smtClean="0"/>
              <a:t>11/02/2022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it-IT" noProof="0" smtClean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4423769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32F3A4D7-B84F-42D6-A659-74286E20AF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6986263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10830002" y="3697666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8267510" y="2476500"/>
            <a:ext cx="0" cy="32116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67799EAF-F8D9-4832-85BE-85588AE22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H="1">
            <a:off x="6986262" y="1066990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46427" y="1760960"/>
            <a:ext cx="3260898" cy="855321"/>
          </a:xfrm>
        </p:spPr>
        <p:txBody>
          <a:bodyPr lIns="0" tIns="0" rIns="0" bIns="0" rtlCol="0">
            <a:noAutofit/>
          </a:bodyPr>
          <a:lstStyle/>
          <a:p>
            <a:pPr algn="ctr" rtl="0"/>
            <a:r>
              <a:rPr lang="it-IT" sz="2400" spc="-150" dirty="0">
                <a:solidFill>
                  <a:srgbClr val="FF0000"/>
                </a:solidFill>
              </a:rPr>
              <a:t>ORGANIGRAMMA   A.A. 2021/2022</a:t>
            </a:r>
          </a:p>
        </p:txBody>
      </p:sp>
      <p:sp>
        <p:nvSpPr>
          <p:cNvPr id="19" name="Rettangolo 18" descr="Livello gerarchia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111016" y="370878"/>
            <a:ext cx="5124986" cy="4254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b="1" kern="1200" dirty="0">
                <a:latin typeface="+mj-lt"/>
              </a:rPr>
              <a:t>PRESIDENTE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kern="1200" dirty="0">
                <a:latin typeface="+mj-lt"/>
              </a:rPr>
              <a:t>Dott. Achille Spada</a:t>
            </a:r>
            <a:endParaRPr lang="it-IT" sz="1000" b="0" kern="1200" dirty="0">
              <a:latin typeface="+mn-lt"/>
            </a:endParaRPr>
          </a:p>
        </p:txBody>
      </p:sp>
      <p:sp>
        <p:nvSpPr>
          <p:cNvPr id="32" name="Rettangolo 31" descr="Livello gerarchia secondario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5096269" y="876518"/>
            <a:ext cx="1875245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b="1" dirty="0">
                <a:solidFill>
                  <a:prstClr val="black"/>
                </a:solidFill>
                <a:latin typeface="+mj-lt"/>
              </a:rPr>
              <a:t>Revisori dei Conti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kern="1200" dirty="0" err="1">
                <a:solidFill>
                  <a:prstClr val="black"/>
                </a:solidFill>
                <a:latin typeface="+mj-lt"/>
              </a:rPr>
              <a:t>Dott.sse</a:t>
            </a:r>
            <a:r>
              <a:rPr lang="it-IT" sz="1000" kern="1200" dirty="0">
                <a:solidFill>
                  <a:prstClr val="black"/>
                </a:solidFill>
                <a:latin typeface="+mj-lt"/>
              </a:rPr>
              <a:t> M</a:t>
            </a:r>
            <a:r>
              <a:rPr lang="it-IT" sz="1000" kern="1200" dirty="0" smtClean="0">
                <a:solidFill>
                  <a:prstClr val="black"/>
                </a:solidFill>
                <a:latin typeface="+mj-lt"/>
              </a:rPr>
              <a:t>. Bianchini </a:t>
            </a:r>
            <a:r>
              <a:rPr lang="it-IT" sz="1000" kern="1200" dirty="0">
                <a:solidFill>
                  <a:prstClr val="black"/>
                </a:solidFill>
                <a:latin typeface="+mj-lt"/>
              </a:rPr>
              <a:t>– A. </a:t>
            </a:r>
            <a:r>
              <a:rPr lang="it-IT" sz="1000" kern="1200" dirty="0" err="1">
                <a:solidFill>
                  <a:prstClr val="black"/>
                </a:solidFill>
                <a:latin typeface="+mj-lt"/>
              </a:rPr>
              <a:t>Mennitto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0" name="Rettangolo 19" descr="Livello gerarchia 2 elemento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6837410" y="1794613"/>
            <a:ext cx="1713462" cy="4319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b="1" kern="1200" dirty="0">
                <a:latin typeface="+mj-lt"/>
              </a:rPr>
              <a:t>Consiglio di Amministrazione</a:t>
            </a:r>
            <a:br>
              <a:rPr lang="it-IT" sz="1000" b="1" kern="1200" dirty="0">
                <a:latin typeface="+mj-lt"/>
              </a:rPr>
            </a:br>
            <a:r>
              <a:rPr lang="it-IT" sz="1000" dirty="0" smtClean="0">
                <a:solidFill>
                  <a:prstClr val="black"/>
                </a:solidFill>
                <a:latin typeface="+mj-lt"/>
              </a:rPr>
              <a:t>Spada - </a:t>
            </a:r>
            <a:r>
              <a:rPr lang="it-IT" sz="1000" dirty="0" err="1" smtClean="0">
                <a:solidFill>
                  <a:prstClr val="black"/>
                </a:solidFill>
                <a:latin typeface="+mj-lt"/>
              </a:rPr>
              <a:t>Vizziello</a:t>
            </a:r>
            <a:r>
              <a:rPr lang="it-IT" sz="1000" dirty="0" smtClean="0">
                <a:solidFill>
                  <a:prstClr val="black"/>
                </a:solidFill>
                <a:latin typeface="+mj-lt"/>
              </a:rPr>
              <a:t> - Festa </a:t>
            </a:r>
            <a:r>
              <a:rPr lang="it-IT" sz="1000" dirty="0">
                <a:solidFill>
                  <a:prstClr val="black"/>
                </a:solidFill>
                <a:latin typeface="+mj-lt"/>
              </a:rPr>
              <a:t>- Manicone</a:t>
            </a:r>
            <a:endParaRPr lang="it-IT" sz="1000" kern="1200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21" name="Rettangolo 20" descr="Livello gerarchia 3 elemento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456043" y="4811410"/>
            <a:ext cx="1188000" cy="48843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kern="1200" dirty="0">
                <a:latin typeface="+mj-lt"/>
              </a:rPr>
              <a:t>Ufficio Personale</a:t>
            </a:r>
            <a:br>
              <a:rPr lang="it-IT" sz="1000" kern="1200" dirty="0">
                <a:latin typeface="+mj-lt"/>
              </a:rPr>
            </a:br>
            <a:r>
              <a:rPr lang="it-IT" sz="1000" dirty="0">
                <a:solidFill>
                  <a:prstClr val="black"/>
                </a:solidFill>
                <a:latin typeface="+mj-lt"/>
              </a:rPr>
              <a:t>Dott.ssa </a:t>
            </a:r>
            <a:r>
              <a:rPr lang="it-IT" sz="1000" dirty="0" smtClean="0">
                <a:solidFill>
                  <a:prstClr val="black"/>
                </a:solidFill>
                <a:latin typeface="+mj-lt"/>
              </a:rPr>
              <a:t>A. </a:t>
            </a:r>
            <a:r>
              <a:rPr lang="it-IT" sz="1000" dirty="0">
                <a:solidFill>
                  <a:prstClr val="black"/>
                </a:solidFill>
                <a:latin typeface="+mj-lt"/>
              </a:rPr>
              <a:t>Maragno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3" name="Rettangolo 22" descr="Livello gerarchia 3 elemento 2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3448913" y="3555180"/>
            <a:ext cx="1188000" cy="48843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Direttore di Ragioneria</a:t>
            </a:r>
            <a:r>
              <a:rPr lang="it-IT" sz="1000" b="1" kern="1200" dirty="0">
                <a:solidFill>
                  <a:prstClr val="black"/>
                </a:solidFill>
                <a:latin typeface="Tw Cen MT Condensed" panose="020B0606020104020203"/>
                <a:ea typeface="+mn-ea"/>
                <a:cs typeface="+mn-cs"/>
              </a:rPr>
              <a:t/>
            </a:r>
            <a:br>
              <a:rPr lang="it-IT" sz="1000" b="1" kern="1200" dirty="0">
                <a:solidFill>
                  <a:prstClr val="black"/>
                </a:solidFill>
                <a:latin typeface="Tw Cen MT Condensed" panose="020B0606020104020203"/>
                <a:ea typeface="+mn-ea"/>
                <a:cs typeface="+mn-cs"/>
              </a:rPr>
            </a:br>
            <a:r>
              <a:rPr lang="it-IT" sz="1000" dirty="0">
                <a:solidFill>
                  <a:prstClr val="black"/>
                </a:solidFill>
                <a:latin typeface="Tw Cen MT Condensed" panose="020B0606020104020203"/>
              </a:rPr>
              <a:t>Sig.ra C. Incampo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3" name="Rettangolo 32" descr="Livello gerarchia 3 elemento 2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4796051" y="4802408"/>
            <a:ext cx="1188000" cy="50574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ts val="12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dirty="0">
                <a:solidFill>
                  <a:prstClr val="black"/>
                </a:solidFill>
                <a:latin typeface="+mj-lt"/>
              </a:rPr>
              <a:t>Ufficio Economato    Dott.ssa A. Caradonio</a:t>
            </a:r>
            <a:endParaRPr lang="it-IT" sz="1000" dirty="0">
              <a:solidFill>
                <a:prstClr val="black"/>
              </a:solidFill>
            </a:endParaRPr>
          </a:p>
        </p:txBody>
      </p:sp>
      <p:sp>
        <p:nvSpPr>
          <p:cNvPr id="24" name="Rettangolo 23" descr="Livello gerarchia 2 elemento 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4676688" y="2541623"/>
            <a:ext cx="1357203" cy="38379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b="1" dirty="0">
                <a:solidFill>
                  <a:prstClr val="black"/>
                </a:solidFill>
                <a:latin typeface="+mj-lt"/>
              </a:rPr>
              <a:t>Direttore Amministrativo </a:t>
            </a:r>
            <a:r>
              <a:rPr lang="it-IT" sz="1000" b="0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Dott. C</a:t>
            </a:r>
            <a:r>
              <a:rPr lang="it-IT" sz="1000" dirty="0">
                <a:solidFill>
                  <a:prstClr val="black"/>
                </a:solidFill>
                <a:latin typeface="+mj-lt"/>
              </a:rPr>
              <a:t>. De Finis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5" name="Rettangolo 24" descr="Livello gerarchia 3 elemento 3">
            <a:extLst>
              <a:ext uri="{FF2B5EF4-FFF2-40B4-BE49-F238E27FC236}">
                <a16:creationId xmlns:a16="http://schemas.microsoft.com/office/drawing/2014/main" id="{A02A68C5-2481-443C-9339-71AFFFE8B3C6}"/>
              </a:ext>
            </a:extLst>
          </p:cNvPr>
          <p:cNvSpPr/>
          <p:nvPr/>
        </p:nvSpPr>
        <p:spPr>
          <a:xfrm>
            <a:off x="6157857" y="4821006"/>
            <a:ext cx="1188000" cy="452636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ts val="12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dirty="0">
                <a:solidFill>
                  <a:prstClr val="black"/>
                </a:solidFill>
                <a:latin typeface="+mj-lt"/>
              </a:rPr>
              <a:t>Ufficio Protocollo-Archivio  Dott.ssa A. Perrucci</a:t>
            </a:r>
            <a:endParaRPr lang="it-IT" sz="1000" dirty="0">
              <a:solidFill>
                <a:prstClr val="black"/>
              </a:solidFill>
            </a:endParaRPr>
          </a:p>
        </p:txBody>
      </p:sp>
      <p:sp>
        <p:nvSpPr>
          <p:cNvPr id="26" name="Rettangolo 25" descr="Livello gerarchia 2 elemento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8021492" y="2415972"/>
            <a:ext cx="1188000" cy="42543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 </a:t>
            </a:r>
            <a:r>
              <a:rPr lang="it-IT" sz="10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Direttore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kern="1200" dirty="0">
                <a:latin typeface="+mj-lt"/>
              </a:rPr>
              <a:t>M° </a:t>
            </a:r>
            <a:r>
              <a:rPr lang="it-IT" sz="1000" dirty="0">
                <a:solidFill>
                  <a:prstClr val="black"/>
                </a:solidFill>
                <a:latin typeface="+mj-lt"/>
              </a:rPr>
              <a:t>S. Vizziello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7" name="Rettangolo 26" descr="Livello gerarchia 3 elemento 4">
            <a:extLst>
              <a:ext uri="{FF2B5EF4-FFF2-40B4-BE49-F238E27FC236}">
                <a16:creationId xmlns:a16="http://schemas.microsoft.com/office/drawing/2014/main" id="{0FA8CCAE-6C83-4256-B2BA-18AE94FC1DE0}"/>
              </a:ext>
            </a:extLst>
          </p:cNvPr>
          <p:cNvSpPr/>
          <p:nvPr/>
        </p:nvSpPr>
        <p:spPr>
          <a:xfrm>
            <a:off x="7520795" y="4374698"/>
            <a:ext cx="2687865" cy="140184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/>
            <a:r>
              <a:rPr lang="it-IT" sz="1000" b="1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Dipartimenti</a:t>
            </a:r>
          </a:p>
          <a:p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Canto e Teatro Musicale – Ref. F. Pipitone</a:t>
            </a:r>
          </a:p>
          <a:p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Nuove Tecnologie e L. M. – Ref. P. Balducci</a:t>
            </a:r>
          </a:p>
          <a:p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Strumenti a fiato – Ref. C. </a:t>
            </a:r>
            <a:r>
              <a:rPr lang="it-IT" sz="1000" dirty="0" err="1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Leuzzi</a:t>
            </a:r>
            <a:endParaRPr lang="it-IT" sz="1000" dirty="0">
              <a:effectLst/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Strumenti a tastiera e a percussione – Ref. C</a:t>
            </a:r>
            <a:r>
              <a:rPr lang="it-IT" sz="1000" dirty="0" smtClean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it-IT" sz="1000" dirty="0" err="1" smtClean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Petaccia</a:t>
            </a:r>
            <a:r>
              <a:rPr lang="it-IT" sz="1000" dirty="0" smtClean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it-IT" sz="1000" dirty="0">
              <a:effectLst/>
              <a:latin typeface="+mj-lt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Strumenti ad arco e a corda – Ref.  A. Rugolo</a:t>
            </a:r>
          </a:p>
          <a:p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Teoria e analisi, composizione e direzione – Ref. G. Giusto</a:t>
            </a:r>
          </a:p>
        </p:txBody>
      </p:sp>
      <p:sp>
        <p:nvSpPr>
          <p:cNvPr id="28" name="Rettangolo 27" descr="Livello gerarchia 2 elemento 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10293288" y="3494339"/>
            <a:ext cx="1473588" cy="778498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 </a:t>
            </a:r>
            <a:r>
              <a:rPr lang="it-IT" sz="10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Consiglio Accademico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Vizziello, Catenazzo, </a:t>
            </a:r>
            <a:r>
              <a:rPr lang="it-IT" sz="1000" dirty="0" smtClean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Di </a:t>
            </a:r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Marzio,  Monteduro, Perrone, </a:t>
            </a:r>
            <a:r>
              <a:rPr lang="it-IT" sz="1000" dirty="0" err="1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Tannoia</a:t>
            </a:r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, Gargano, Ruggiero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it-IT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0" name="Rettangolo 29" descr="Livello gerarchia 2 elemento 6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6204831" y="3496171"/>
            <a:ext cx="1188000" cy="77144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Nucleo di Valutazione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dirty="0">
                <a:effectLst/>
                <a:latin typeface="+mj-lt"/>
                <a:ea typeface="Cambria" panose="02040503050406030204" pitchFamily="18" charset="0"/>
                <a:cs typeface="Times New Roman" panose="02020603050405020304" pitchFamily="18" charset="0"/>
              </a:rPr>
              <a:t>Dott. R. Cataldo– Dott. C. De Finis – Sig. G. Montemurro</a:t>
            </a:r>
            <a:endParaRPr lang="it-IT" sz="1000" b="0" kern="1200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38" name="Rettangolo 37" descr="Livello gerarchia secondario">
            <a:extLst>
              <a:ext uri="{FF2B5EF4-FFF2-40B4-BE49-F238E27FC236}">
                <a16:creationId xmlns:a16="http://schemas.microsoft.com/office/drawing/2014/main" id="{C82F4E46-E138-44CC-B2D3-BA11BB994EE5}"/>
              </a:ext>
            </a:extLst>
          </p:cNvPr>
          <p:cNvSpPr/>
          <p:nvPr/>
        </p:nvSpPr>
        <p:spPr>
          <a:xfrm>
            <a:off x="8313011" y="864564"/>
            <a:ext cx="1875245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b="1" dirty="0">
                <a:solidFill>
                  <a:prstClr val="black"/>
                </a:solidFill>
                <a:latin typeface="+mj-lt"/>
              </a:rPr>
              <a:t>R.S.P.P.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dirty="0">
                <a:solidFill>
                  <a:prstClr val="black"/>
                </a:solidFill>
                <a:latin typeface="+mj-lt"/>
              </a:rPr>
              <a:t>Dott. G. Faliero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BBD9117A-0496-4900-81EE-32DE8115BE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7673509" y="1553513"/>
            <a:ext cx="752240" cy="1029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tangolo 39" descr="Livello gerarchia secondario">
            <a:extLst>
              <a:ext uri="{FF2B5EF4-FFF2-40B4-BE49-F238E27FC236}">
                <a16:creationId xmlns:a16="http://schemas.microsoft.com/office/drawing/2014/main" id="{3644AAF6-D049-4D19-BEAD-C0D582C60B34}"/>
              </a:ext>
            </a:extLst>
          </p:cNvPr>
          <p:cNvSpPr/>
          <p:nvPr/>
        </p:nvSpPr>
        <p:spPr>
          <a:xfrm>
            <a:off x="8333415" y="1351087"/>
            <a:ext cx="1875245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b="1" kern="1200" dirty="0">
                <a:solidFill>
                  <a:prstClr val="black"/>
                </a:solidFill>
                <a:latin typeface="+mj-lt"/>
              </a:rPr>
              <a:t>Medico compe</a:t>
            </a:r>
            <a:r>
              <a:rPr lang="it-IT" sz="1000" b="1" dirty="0">
                <a:solidFill>
                  <a:prstClr val="black"/>
                </a:solidFill>
                <a:latin typeface="+mj-lt"/>
              </a:rPr>
              <a:t>tente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dirty="0">
                <a:solidFill>
                  <a:prstClr val="black"/>
                </a:solidFill>
                <a:latin typeface="+mj-lt"/>
              </a:rPr>
              <a:t>Dott. P. Ragone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10B2038-EBAA-45D4-B3D8-FCAE2B8433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flipH="1">
            <a:off x="7673509" y="1077279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0EC4B7C-CBB1-470E-B7D9-F07BBBE0F748}"/>
              </a:ext>
            </a:extLst>
          </p:cNvPr>
          <p:cNvCxnSpPr>
            <a:stCxn id="19" idx="2"/>
          </p:cNvCxnSpPr>
          <p:nvPr/>
        </p:nvCxnSpPr>
        <p:spPr>
          <a:xfrm>
            <a:off x="7673509" y="796309"/>
            <a:ext cx="0" cy="98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ttangolo 51" descr="Livello gerarchia 3 elemento 1">
            <a:extLst>
              <a:ext uri="{FF2B5EF4-FFF2-40B4-BE49-F238E27FC236}">
                <a16:creationId xmlns:a16="http://schemas.microsoft.com/office/drawing/2014/main" id="{9478C384-07CF-4E38-9FF5-469441E01500}"/>
              </a:ext>
            </a:extLst>
          </p:cNvPr>
          <p:cNvSpPr/>
          <p:nvPr/>
        </p:nvSpPr>
        <p:spPr>
          <a:xfrm>
            <a:off x="1495633" y="4803105"/>
            <a:ext cx="1653127" cy="505049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000" dirty="0">
                <a:latin typeface="+mj-lt"/>
              </a:rPr>
              <a:t>Segreteria Studenti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kern="1200" dirty="0">
                <a:solidFill>
                  <a:prstClr val="black"/>
                </a:solidFill>
                <a:latin typeface="+mj-lt"/>
              </a:rPr>
              <a:t>Sigg.re L. Miglionico – A. Manicone – Sig. F. Nanno . Dott.ssa R. Mongelli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3" name="Rettangolo 52" descr="Livello gerarchia 3 elemento 1">
            <a:extLst>
              <a:ext uri="{FF2B5EF4-FFF2-40B4-BE49-F238E27FC236}">
                <a16:creationId xmlns:a16="http://schemas.microsoft.com/office/drawing/2014/main" id="{C18BB713-3253-47F6-96DA-A1855495D2B9}"/>
              </a:ext>
            </a:extLst>
          </p:cNvPr>
          <p:cNvSpPr/>
          <p:nvPr/>
        </p:nvSpPr>
        <p:spPr>
          <a:xfrm>
            <a:off x="2940013" y="5467190"/>
            <a:ext cx="2232453" cy="75581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/>
            <a:r>
              <a:rPr lang="it-IT" sz="10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Coadiutori</a:t>
            </a:r>
          </a:p>
          <a:p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E. </a:t>
            </a:r>
            <a:r>
              <a:rPr lang="it-IT" sz="800" dirty="0" err="1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Andrulli</a:t>
            </a:r>
            <a:r>
              <a:rPr lang="it-IT" sz="800" dirty="0"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it-IT" sz="800" dirty="0" smtClean="0"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Barbaro - 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R.A.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Bianchi - 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M.T.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Bronzino - 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P. Campoli G.M.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Casamassima - 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A.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Coronella - 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M.R.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D’Eri -  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L. Di Lena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-A.S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Cristalli - M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it-IT" sz="800" dirty="0" err="1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Fanuele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-</a:t>
            </a:r>
            <a:r>
              <a:rPr lang="it-IT" sz="800" dirty="0" smtClean="0"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R. </a:t>
            </a:r>
            <a:r>
              <a:rPr lang="it-IT" sz="800" dirty="0" err="1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Langerano</a:t>
            </a:r>
            <a:r>
              <a:rPr lang="it-IT" sz="800" dirty="0"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it-IT" sz="800" dirty="0" smtClean="0"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  <a:r>
              <a:rPr lang="it-IT" sz="800" dirty="0" err="1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Papapietro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-</a:t>
            </a:r>
            <a:r>
              <a:rPr lang="it-IT" sz="800" dirty="0" smtClean="0"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D. Perrone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– </a:t>
            </a:r>
          </a:p>
          <a:p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Ricciardi </a:t>
            </a:r>
            <a:r>
              <a:rPr lang="it-IT" sz="800" dirty="0" smtClean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- V</a:t>
            </a:r>
            <a:r>
              <a:rPr lang="it-IT" sz="800" dirty="0">
                <a:effectLst/>
                <a:latin typeface="Tw Cen MT Condensed" panose="020B0606020104020203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. Zero</a:t>
            </a:r>
          </a:p>
        </p:txBody>
      </p:sp>
      <p:pic>
        <p:nvPicPr>
          <p:cNvPr id="2052" name="Immagine 40" descr="Visualizza immagine di origine">
            <a:extLst>
              <a:ext uri="{FF2B5EF4-FFF2-40B4-BE49-F238E27FC236}">
                <a16:creationId xmlns:a16="http://schemas.microsoft.com/office/drawing/2014/main" id="{6CCC2E3E-35D5-4E2B-8E38-0434574FF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" y="6106549"/>
            <a:ext cx="1054100" cy="31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Immagine 54" descr="MIUR2">
            <a:extLst>
              <a:ext uri="{FF2B5EF4-FFF2-40B4-BE49-F238E27FC236}">
                <a16:creationId xmlns:a16="http://schemas.microsoft.com/office/drawing/2014/main" id="{ABE28839-ACCE-4DDA-AF4B-E7D1C13FDEA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27" y="307861"/>
            <a:ext cx="609600" cy="6381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Casella di testo 3">
            <a:extLst>
              <a:ext uri="{FF2B5EF4-FFF2-40B4-BE49-F238E27FC236}">
                <a16:creationId xmlns:a16="http://schemas.microsoft.com/office/drawing/2014/main" id="{45EE3DAD-7DBC-446D-9CDC-02EC2CE6A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" y="632460"/>
            <a:ext cx="792480" cy="7315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none" lIns="91440" tIns="45720" rIns="91440" bIns="45720" anchor="t" anchorCtr="0" upright="1">
            <a:spAutoFit/>
          </a:bodyPr>
          <a:lstStyle/>
          <a:p>
            <a:endParaRPr lang="it-IT" sz="12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asella di testo 2">
            <a:extLst>
              <a:ext uri="{FF2B5EF4-FFF2-40B4-BE49-F238E27FC236}">
                <a16:creationId xmlns:a16="http://schemas.microsoft.com/office/drawing/2014/main" id="{29A4C97A-A1EB-4167-B3DD-1B5E35F1A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467" y="461983"/>
            <a:ext cx="3108325" cy="49797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Conservatorio di Musica “E.R. </a:t>
            </a:r>
            <a:r>
              <a:rPr kumimoji="0" lang="it-IT" altLang="it-IT" sz="1200" b="1" i="0" u="none" strike="noStrike" cap="none" normalizeH="0" baseline="0" dirty="0" err="1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Duni</a:t>
            </a: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”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it-IT" altLang="it-IT" sz="12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                     Matera</a:t>
            </a: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7CCA9FDF-04D0-48BE-ABE7-0D93EA6FA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21118F56-0CAA-4F5C-95D5-1415F7635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53D31282-3A09-4841-874A-5E764EEAC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99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it-IT" altLang="it-IT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	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323E4F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                                                  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8" name="Immagine 41">
            <a:extLst>
              <a:ext uri="{FF2B5EF4-FFF2-40B4-BE49-F238E27FC236}">
                <a16:creationId xmlns:a16="http://schemas.microsoft.com/office/drawing/2014/main" id="{B51C1E77-2CF9-4649-9C00-F73F99BE7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6184" y="6093849"/>
            <a:ext cx="3619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Immagine 42">
            <a:extLst>
              <a:ext uri="{FF2B5EF4-FFF2-40B4-BE49-F238E27FC236}">
                <a16:creationId xmlns:a16="http://schemas.microsoft.com/office/drawing/2014/main" id="{D81D7B8A-E239-46BF-9E71-971FEEB5B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284" y="6096000"/>
            <a:ext cx="10858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5BAD731D-186A-4E67-8E98-FAF46C17A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96B56495-B722-48B8-BE24-A3D70CAEC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442ACC48-BF82-4B18-AFFA-E63877EBF9CC}"/>
              </a:ext>
            </a:extLst>
          </p:cNvPr>
          <p:cNvCxnSpPr>
            <a:cxnSpLocks/>
          </p:cNvCxnSpPr>
          <p:nvPr/>
        </p:nvCxnSpPr>
        <p:spPr>
          <a:xfrm>
            <a:off x="8627806" y="2841404"/>
            <a:ext cx="0" cy="1533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DD4255BB-3059-4683-9E00-B658286CEE34}"/>
              </a:ext>
            </a:extLst>
          </p:cNvPr>
          <p:cNvCxnSpPr>
            <a:cxnSpLocks/>
          </p:cNvCxnSpPr>
          <p:nvPr/>
        </p:nvCxnSpPr>
        <p:spPr>
          <a:xfrm flipH="1">
            <a:off x="7392832" y="3879000"/>
            <a:ext cx="1303299" cy="9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50F19FD9-BEE5-45AA-8196-06BEBAD09824}"/>
              </a:ext>
            </a:extLst>
          </p:cNvPr>
          <p:cNvCxnSpPr>
            <a:cxnSpLocks/>
          </p:cNvCxnSpPr>
          <p:nvPr/>
        </p:nvCxnSpPr>
        <p:spPr>
          <a:xfrm>
            <a:off x="7677255" y="2226518"/>
            <a:ext cx="0" cy="483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5120B8A0-5027-4189-AE03-CF3BA62CEF68}"/>
              </a:ext>
            </a:extLst>
          </p:cNvPr>
          <p:cNvCxnSpPr>
            <a:cxnSpLocks/>
          </p:cNvCxnSpPr>
          <p:nvPr/>
        </p:nvCxnSpPr>
        <p:spPr>
          <a:xfrm>
            <a:off x="5953095" y="2717857"/>
            <a:ext cx="2068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C264CA57-83E5-4594-BA73-E5C08BE62CA0}"/>
              </a:ext>
            </a:extLst>
          </p:cNvPr>
          <p:cNvCxnSpPr>
            <a:cxnSpLocks/>
          </p:cNvCxnSpPr>
          <p:nvPr/>
        </p:nvCxnSpPr>
        <p:spPr>
          <a:xfrm flipH="1">
            <a:off x="5359095" y="2925422"/>
            <a:ext cx="30956" cy="1572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8D6F0142-9D35-41E0-A283-B37FE1EDB412}"/>
              </a:ext>
            </a:extLst>
          </p:cNvPr>
          <p:cNvCxnSpPr/>
          <p:nvPr/>
        </p:nvCxnSpPr>
        <p:spPr>
          <a:xfrm flipH="1">
            <a:off x="4644043" y="3757498"/>
            <a:ext cx="7150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66715F51-ED0B-4ECA-9FC0-26075AC169A8}"/>
              </a:ext>
            </a:extLst>
          </p:cNvPr>
          <p:cNvCxnSpPr>
            <a:cxnSpLocks/>
          </p:cNvCxnSpPr>
          <p:nvPr/>
        </p:nvCxnSpPr>
        <p:spPr>
          <a:xfrm flipH="1">
            <a:off x="2322196" y="4506330"/>
            <a:ext cx="44296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7372008D-9416-44F9-962D-CE3873B47B98}"/>
              </a:ext>
            </a:extLst>
          </p:cNvPr>
          <p:cNvCxnSpPr/>
          <p:nvPr/>
        </p:nvCxnSpPr>
        <p:spPr>
          <a:xfrm>
            <a:off x="2322196" y="4525290"/>
            <a:ext cx="0" cy="235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A7A13238-C16C-432D-8799-CCD9B40B3BD9}"/>
              </a:ext>
            </a:extLst>
          </p:cNvPr>
          <p:cNvCxnSpPr>
            <a:stCxn id="21" idx="0"/>
          </p:cNvCxnSpPr>
          <p:nvPr/>
        </p:nvCxnSpPr>
        <p:spPr>
          <a:xfrm flipV="1">
            <a:off x="4050043" y="4536157"/>
            <a:ext cx="0" cy="275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EFD898B-D18A-42D6-B7B8-41C35E3D91B6}"/>
              </a:ext>
            </a:extLst>
          </p:cNvPr>
          <p:cNvCxnSpPr/>
          <p:nvPr/>
        </p:nvCxnSpPr>
        <p:spPr>
          <a:xfrm flipV="1">
            <a:off x="5359095" y="4453582"/>
            <a:ext cx="0" cy="323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3E7683D7-E6DD-4A6E-A749-B118A16E4324}"/>
              </a:ext>
            </a:extLst>
          </p:cNvPr>
          <p:cNvCxnSpPr>
            <a:stCxn id="25" idx="0"/>
          </p:cNvCxnSpPr>
          <p:nvPr/>
        </p:nvCxnSpPr>
        <p:spPr>
          <a:xfrm flipV="1">
            <a:off x="6751857" y="4507260"/>
            <a:ext cx="2904" cy="313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65984EF-B85D-492B-A3BC-81C73D844BF9}"/>
              </a:ext>
            </a:extLst>
          </p:cNvPr>
          <p:cNvCxnSpPr/>
          <p:nvPr/>
        </p:nvCxnSpPr>
        <p:spPr>
          <a:xfrm>
            <a:off x="4050043" y="5299849"/>
            <a:ext cx="0" cy="167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527538" y="1301949"/>
            <a:ext cx="685800" cy="492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4" name="Rettangolo 53" descr="Livello gerarchia 2 elemento 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9000256" y="3055426"/>
            <a:ext cx="1188000" cy="42543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it-IT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 </a:t>
            </a:r>
            <a:r>
              <a:rPr lang="it-IT" sz="1000" b="1" kern="1200" dirty="0" smtClean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Vice Direttore</a:t>
            </a:r>
            <a:r>
              <a:rPr lang="it-IT" sz="1000" kern="1200" dirty="0">
                <a:latin typeface="+mj-lt"/>
              </a:rPr>
              <a:t/>
            </a:r>
            <a:br>
              <a:rPr lang="it-IT" sz="1000" kern="1200" dirty="0">
                <a:latin typeface="+mj-lt"/>
              </a:rPr>
            </a:br>
            <a:r>
              <a:rPr lang="it-IT" sz="1000" kern="1200" dirty="0">
                <a:latin typeface="+mj-lt"/>
              </a:rPr>
              <a:t>M° </a:t>
            </a:r>
            <a:r>
              <a:rPr lang="it-IT" sz="1000" kern="1200" dirty="0" smtClean="0">
                <a:latin typeface="+mj-lt"/>
              </a:rPr>
              <a:t>C.A. </a:t>
            </a:r>
            <a:r>
              <a:rPr lang="it-IT" sz="1000" kern="1200" dirty="0" err="1" smtClean="0">
                <a:latin typeface="+mj-lt"/>
              </a:rPr>
              <a:t>Catenazzo</a:t>
            </a:r>
            <a:endParaRPr lang="it-IT" sz="10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442ACC48-BF82-4B18-AFFA-E63877EBF9CC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8642589" y="3268142"/>
            <a:ext cx="3576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DD4255BB-3059-4683-9E00-B658286CEE34}"/>
              </a:ext>
            </a:extLst>
          </p:cNvPr>
          <p:cNvCxnSpPr>
            <a:cxnSpLocks/>
          </p:cNvCxnSpPr>
          <p:nvPr/>
        </p:nvCxnSpPr>
        <p:spPr>
          <a:xfrm flipH="1" flipV="1">
            <a:off x="8627806" y="3879002"/>
            <a:ext cx="1665482" cy="9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714_TF11561227_Win32" id="{88625750-1864-4F88-AF80-9FA624A03938}" vid="{E1902F59-75D4-48E5-BDB5-1498DDBC80A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tf11561227_win32</Template>
  <TotalTime>80</TotalTime>
  <Words>199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Arial</vt:lpstr>
      <vt:lpstr>Calibri</vt:lpstr>
      <vt:lpstr>Cambria</vt:lpstr>
      <vt:lpstr>Times New Roman</vt:lpstr>
      <vt:lpstr>Tw Cen MT</vt:lpstr>
      <vt:lpstr>Tw Cen MT Condensed</vt:lpstr>
      <vt:lpstr>Wingdings 3</vt:lpstr>
      <vt:lpstr>Integrale</vt:lpstr>
      <vt:lpstr>ORGANIGRAMMA   A.A. 2021/2022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Organigram-ma</dc:title>
  <dc:creator>Costantino De Finis</dc:creator>
  <cp:lastModifiedBy>ASUS</cp:lastModifiedBy>
  <cp:revision>19</cp:revision>
  <dcterms:created xsi:type="dcterms:W3CDTF">2022-02-11T10:54:55Z</dcterms:created>
  <dcterms:modified xsi:type="dcterms:W3CDTF">2022-02-11T12:36:39Z</dcterms:modified>
</cp:coreProperties>
</file>